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5A6B1-5A14-46C9-85CA-99D3CEA6E8C1}" type="datetimeFigureOut">
              <a:rPr lang="ru-RU" smtClean="0"/>
              <a:t>14.02.2019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7962A-0B8B-4CD5-945F-3413373F0E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47857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5A6B1-5A14-46C9-85CA-99D3CEA6E8C1}" type="datetimeFigureOut">
              <a:rPr lang="ru-RU" smtClean="0"/>
              <a:t>14.02.2019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7962A-0B8B-4CD5-945F-3413373F0E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33600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5A6B1-5A14-46C9-85CA-99D3CEA6E8C1}" type="datetimeFigureOut">
              <a:rPr lang="ru-RU" smtClean="0"/>
              <a:t>14.02.2019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7962A-0B8B-4CD5-945F-3413373F0E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8322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5A6B1-5A14-46C9-85CA-99D3CEA6E8C1}" type="datetimeFigureOut">
              <a:rPr lang="ru-RU" smtClean="0"/>
              <a:t>14.02.2019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7962A-0B8B-4CD5-945F-3413373F0E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8017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5A6B1-5A14-46C9-85CA-99D3CEA6E8C1}" type="datetimeFigureOut">
              <a:rPr lang="ru-RU" smtClean="0"/>
              <a:t>14.02.2019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7962A-0B8B-4CD5-945F-3413373F0E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65694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5A6B1-5A14-46C9-85CA-99D3CEA6E8C1}" type="datetimeFigureOut">
              <a:rPr lang="ru-RU" smtClean="0"/>
              <a:t>14.02.2019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7962A-0B8B-4CD5-945F-3413373F0E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63928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5A6B1-5A14-46C9-85CA-99D3CEA6E8C1}" type="datetimeFigureOut">
              <a:rPr lang="ru-RU" smtClean="0"/>
              <a:t>14.02.2019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7962A-0B8B-4CD5-945F-3413373F0E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4790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5A6B1-5A14-46C9-85CA-99D3CEA6E8C1}" type="datetimeFigureOut">
              <a:rPr lang="ru-RU" smtClean="0"/>
              <a:t>14.02.2019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7962A-0B8B-4CD5-945F-3413373F0E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3019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5A6B1-5A14-46C9-85CA-99D3CEA6E8C1}" type="datetimeFigureOut">
              <a:rPr lang="ru-RU" smtClean="0"/>
              <a:t>14.02.2019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7962A-0B8B-4CD5-945F-3413373F0E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2887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5A6B1-5A14-46C9-85CA-99D3CEA6E8C1}" type="datetimeFigureOut">
              <a:rPr lang="ru-RU" smtClean="0"/>
              <a:t>14.02.2019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7962A-0B8B-4CD5-945F-3413373F0E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284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5A6B1-5A14-46C9-85CA-99D3CEA6E8C1}" type="datetimeFigureOut">
              <a:rPr lang="ru-RU" smtClean="0"/>
              <a:t>14.02.2019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7962A-0B8B-4CD5-945F-3413373F0E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6107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F5A6B1-5A14-46C9-85CA-99D3CEA6E8C1}" type="datetimeFigureOut">
              <a:rPr lang="ru-RU" smtClean="0"/>
              <a:t>14.02.2019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C7962A-0B8B-4CD5-945F-3413373F0E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1988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#Par3027"/><Relationship Id="rId7" Type="http://schemas.openxmlformats.org/officeDocument/2006/relationships/hyperlink" Target="#Par3340"/><Relationship Id="rId2" Type="http://schemas.openxmlformats.org/officeDocument/2006/relationships/hyperlink" Target="#Par2975"/><Relationship Id="rId1" Type="http://schemas.openxmlformats.org/officeDocument/2006/relationships/slideLayout" Target="../slideLayouts/slideLayout2.xml"/><Relationship Id="rId6" Type="http://schemas.openxmlformats.org/officeDocument/2006/relationships/hyperlink" Target="#Par3328"/><Relationship Id="rId5" Type="http://schemas.openxmlformats.org/officeDocument/2006/relationships/hyperlink" Target="#Par3322"/><Relationship Id="rId4" Type="http://schemas.openxmlformats.org/officeDocument/2006/relationships/hyperlink" Target="#Par3218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604837"/>
          </a:xfrm>
        </p:spPr>
        <p:txBody>
          <a:bodyPr>
            <a:normAutofit fontScale="90000"/>
          </a:bodyPr>
          <a:lstStyle/>
          <a:p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ea typeface="Calibri" panose="020F0502020204030204" pitchFamily="34" charset="0"/>
                <a:cs typeface="Times New Roman" panose="02020603050405020304" pitchFamily="18" charset="0"/>
              </a:rPr>
              <a:t>Лекция 2. ЗЕМЕЛЬНЫЕ ПРАВООТНОШЕНИЯ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1727200"/>
            <a:ext cx="9144000" cy="4622800"/>
          </a:xfrm>
        </p:spPr>
        <p:txBody>
          <a:bodyPr>
            <a:normAutofit/>
          </a:bodyPr>
          <a:lstStyle/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3200" b="1" dirty="0">
                <a:ea typeface="Calibri" panose="020F0502020204030204" pitchFamily="34" charset="0"/>
                <a:cs typeface="Times New Roman" panose="02020603050405020304" pitchFamily="18" charset="0"/>
              </a:rPr>
              <a:t>Понятие и общие положения о </a:t>
            </a:r>
            <a:r>
              <a:rPr lang="ru-RU" sz="3200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правоотношениях</a:t>
            </a:r>
            <a:r>
              <a:rPr lang="ru-RU" sz="32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3200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Земельные </a:t>
            </a:r>
            <a:r>
              <a:rPr lang="ru-RU" sz="3200" b="1" dirty="0">
                <a:ea typeface="Calibri" panose="020F0502020204030204" pitchFamily="34" charset="0"/>
                <a:cs typeface="Times New Roman" panose="02020603050405020304" pitchFamily="18" charset="0"/>
              </a:rPr>
              <a:t>правоотношения</a:t>
            </a:r>
            <a:endParaRPr lang="ru-RU" sz="3200" dirty="0" smtClean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3200" b="1" dirty="0">
                <a:ea typeface="Calibri" panose="020F0502020204030204" pitchFamily="34" charset="0"/>
                <a:cs typeface="Times New Roman" panose="02020603050405020304" pitchFamily="18" charset="0"/>
              </a:rPr>
              <a:t>Классификация земельных правоотношений</a:t>
            </a:r>
            <a:endParaRPr lang="ru-RU" sz="3200" dirty="0" smtClean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3200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Земельно-правовые нормы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3200" b="1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Источники земельного права</a:t>
            </a:r>
            <a:endParaRPr lang="ru-RU" sz="3200" dirty="0" smtClean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791470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Земельный участок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40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Земельный участок как объект права собственности и иных предусмотренных </a:t>
            </a:r>
            <a:r>
              <a:rPr lang="ru-RU" sz="4000" b="1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прав </a:t>
            </a:r>
            <a:r>
              <a:rPr lang="ru-RU" sz="40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на землю </a:t>
            </a:r>
            <a:r>
              <a:rPr lang="ru-RU" sz="4000" dirty="0">
                <a:ea typeface="Times New Roman" panose="02020603050405020304" pitchFamily="18" charset="0"/>
                <a:cs typeface="Times New Roman" panose="02020603050405020304" pitchFamily="18" charset="0"/>
              </a:rPr>
              <a:t>является недвижимой вещью, которая представляет собой часть земной поверхности и имеет характеристики, позволяющие определить ее в качестве индивидуально определенной вещи. 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30531384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Земельный участок: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3200" dirty="0" smtClean="0"/>
              <a:t>является недвижимым имуществом</a:t>
            </a:r>
          </a:p>
          <a:p>
            <a:r>
              <a:rPr lang="ru-RU" sz="3200" dirty="0"/>
              <a:t>я</a:t>
            </a:r>
            <a:r>
              <a:rPr lang="ru-RU" sz="3200" dirty="0" smtClean="0"/>
              <a:t>вляется сложной вещью</a:t>
            </a:r>
          </a:p>
          <a:p>
            <a:r>
              <a:rPr lang="ru-RU" sz="3200" dirty="0"/>
              <a:t>я</a:t>
            </a:r>
            <a:r>
              <a:rPr lang="ru-RU" sz="3200" dirty="0" smtClean="0"/>
              <a:t>вляется главной вещью</a:t>
            </a:r>
          </a:p>
          <a:p>
            <a:r>
              <a:rPr lang="ru-RU" sz="3200" dirty="0"/>
              <a:t>м</a:t>
            </a:r>
            <a:r>
              <a:rPr lang="ru-RU" sz="3200" dirty="0" smtClean="0"/>
              <a:t>ожет быть делимым и неделимым </a:t>
            </a:r>
          </a:p>
          <a:p>
            <a:pPr marL="0" indent="0" algn="just">
              <a:buNone/>
            </a:pPr>
            <a:r>
              <a:rPr lang="ru-RU" sz="3200" dirty="0">
                <a:ea typeface="Calibri" panose="020F0502020204030204" pitchFamily="34" charset="0"/>
              </a:rPr>
              <a:t>Делимым является такой участок, который может быть разделен на части, каждая из которых образует после раздела самостоятельный земельный участок, разрешенное использование которого может осуществляться без перевода его в состав другой </a:t>
            </a:r>
            <a:r>
              <a:rPr lang="ru-RU" sz="3200" dirty="0" smtClean="0">
                <a:ea typeface="Calibri" panose="020F0502020204030204" pitchFamily="34" charset="0"/>
              </a:rPr>
              <a:t>категории</a:t>
            </a:r>
            <a:r>
              <a:rPr lang="ru-RU" sz="3200" dirty="0" smtClean="0"/>
              <a:t> 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0134800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4000" b="1" dirty="0">
                <a:ea typeface="Calibri" panose="020F0502020204030204" pitchFamily="34" charset="0"/>
              </a:rPr>
              <a:t>Содержание земельных правоотношений</a:t>
            </a:r>
            <a:r>
              <a:rPr lang="ru-RU" sz="4000" dirty="0">
                <a:ea typeface="Calibri" panose="020F0502020204030204" pitchFamily="34" charset="0"/>
              </a:rPr>
              <a:t> представляет собой конкретные права и обязанности участников этих отношений, совершающих свои действия в соответствии с правовыми </a:t>
            </a:r>
            <a:r>
              <a:rPr lang="ru-RU" sz="4000" dirty="0" smtClean="0">
                <a:ea typeface="Calibri" panose="020F0502020204030204" pitchFamily="34" charset="0"/>
              </a:rPr>
              <a:t>нормами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37244336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ru-RU" b="1" dirty="0">
                <a:ea typeface="Calibri" panose="020F0502020204030204" pitchFamily="34" charset="0"/>
                <a:cs typeface="Times New Roman" panose="02020603050405020304" pitchFamily="18" charset="0"/>
              </a:rPr>
              <a:t>2. Классификация земельных правоотношений</a:t>
            </a:r>
            <a:r>
              <a:rPr lang="ru-RU" sz="3600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70000"/>
            <a:ext cx="10515600" cy="4906963"/>
          </a:xfrm>
        </p:spPr>
        <p:txBody>
          <a:bodyPr>
            <a:normAutofit lnSpcReduction="10000"/>
          </a:bodyPr>
          <a:lstStyle/>
          <a:p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в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>силу различий природных свойств </a:t>
            </a: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земли: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</a:p>
          <a:p>
            <a:pPr marL="514350" indent="-514350">
              <a:buAutoNum type="arabicParenR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о использованию земель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hlinkClick r:id="rId2" action="ppaction://hlinkfile" tooltip="Глава XIV. ЗЕМЛИ СЕЛЬСКОХОЗЯЙСТВЕННОГО НАЗНАЧЕНИЯ"/>
              </a:rPr>
              <a:t>сельскохозяйственного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hlinkClick r:id="rId2" action="ppaction://hlinkfile" tooltip="Глава XIV. ЗЕМЛИ СЕЛЬСКОХОЗЯЙСТВЕННОГО НАЗНАЧЕНИЯ"/>
              </a:rPr>
              <a:t>назначения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</a:p>
          <a:p>
            <a:pPr marL="514350" indent="-514350">
              <a:buAutoNum type="arabicParenR"/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земель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hlinkClick r:id="rId3" action="ppaction://hlinkfile" tooltip="Глава XV. ЗЕМЛИ НАСЕЛЕННЫХ ПУНКТОВ"/>
              </a:rPr>
              <a:t>населенных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hlinkClick r:id="rId3" action="ppaction://hlinkfile" tooltip="Глава XV. ЗЕМЛИ НАСЕЛЕННЫХ ПУНКТОВ"/>
              </a:rPr>
              <a:t>пунктов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</a:p>
          <a:p>
            <a:pPr marL="514350" indent="-514350" algn="just">
              <a:buAutoNum type="arabicParenR"/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земель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промышленности, энергетики, транспорта, связи, радиовещания, телевидения, информатики, земли для обеспечения космической деятельности, земли обороны, безопасности и земли иного специального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назначения;</a:t>
            </a:r>
          </a:p>
          <a:p>
            <a:pPr marL="514350" indent="-514350" algn="just">
              <a:buAutoNum type="arabicParenR"/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земель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особо охраняемых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hlinkClick r:id="rId4" action="ppaction://hlinkfile" tooltip="Глава XVII. ЗЕМЛИ ОСОБО ОХРАНЯЕМЫХ ТЕРРИТОРИЙ"/>
              </a:rPr>
              <a:t>территорий и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hlinkClick r:id="rId4" action="ppaction://hlinkfile" tooltip="Глава XVII. ЗЕМЛИ ОСОБО ОХРАНЯЕМЫХ ТЕРРИТОРИЙ"/>
              </a:rPr>
              <a:t>объектов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</a:p>
          <a:p>
            <a:pPr marL="514350" indent="-514350" algn="just">
              <a:buAutoNum type="arabicParenR"/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земель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hlinkClick r:id="rId5" action="ppaction://hlinkfile" tooltip="Статья 101. Земли лесного фонда"/>
              </a:rPr>
              <a:t>лесного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hlinkClick r:id="rId5" action="ppaction://hlinkfile" tooltip="Статья 101. Земли лесного фонда"/>
              </a:rPr>
              <a:t>фонда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</a:p>
          <a:p>
            <a:pPr marL="514350" indent="-514350" algn="just">
              <a:buAutoNum type="arabicParenR"/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земель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hlinkClick r:id="rId6" action="ppaction://hlinkfile" tooltip="Статья 102. Земли водного фонда"/>
              </a:rPr>
              <a:t>водного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hlinkClick r:id="rId6" action="ppaction://hlinkfile" tooltip="Статья 102. Земли водного фонда"/>
              </a:rPr>
              <a:t>фонда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7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 земель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hlinkClick r:id="rId7" action="ppaction://hlinkfile" tooltip="Статья 103. Земли запаса"/>
              </a:rPr>
              <a:t>запаса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807506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sz="4000" dirty="0">
                <a:solidFill>
                  <a:prstClr val="black"/>
                </a:solidFill>
                <a:ea typeface="Calibri" panose="020F0502020204030204" pitchFamily="34" charset="0"/>
                <a:cs typeface="+mj-cs"/>
              </a:rPr>
              <a:t>По </a:t>
            </a:r>
            <a:r>
              <a:rPr lang="ru-RU" sz="4000" dirty="0" smtClean="0">
                <a:solidFill>
                  <a:prstClr val="black"/>
                </a:solidFill>
                <a:ea typeface="Calibri" panose="020F0502020204030204" pitchFamily="34" charset="0"/>
                <a:cs typeface="+mj-cs"/>
              </a:rPr>
              <a:t>субъекту (физические лица, юридические лица) </a:t>
            </a:r>
          </a:p>
          <a:p>
            <a:r>
              <a:rPr lang="ru-RU" sz="4000" dirty="0" smtClean="0">
                <a:effectLst/>
                <a:ea typeface="Calibri" panose="020F0502020204030204" pitchFamily="34" charset="0"/>
              </a:rPr>
              <a:t>По функциональному назначению (регулятивные и правоохранительные)</a:t>
            </a:r>
          </a:p>
          <a:p>
            <a:r>
              <a:rPr lang="ru-RU" sz="4000" dirty="0" smtClean="0"/>
              <a:t>Материальные и процессуальные</a:t>
            </a:r>
          </a:p>
          <a:p>
            <a:r>
              <a:rPr lang="ru-RU" sz="4000" dirty="0" smtClean="0"/>
              <a:t>По степени взаимной обязанности (отношения равноправия и отношения подчиненности) 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18449339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38200"/>
            <a:ext cx="10515600" cy="5338763"/>
          </a:xfrm>
        </p:spPr>
        <p:txBody>
          <a:bodyPr>
            <a:normAutofit/>
          </a:bodyPr>
          <a:lstStyle/>
          <a:p>
            <a:pPr indent="342900" algn="just">
              <a:spcAft>
                <a:spcPts val="0"/>
              </a:spcAft>
            </a:pPr>
            <a:r>
              <a:rPr lang="ru-RU" b="1" dirty="0">
                <a:latin typeface="Arial" panose="020B0604020202020204" pitchFamily="34" charset="0"/>
                <a:ea typeface="Times New Roman" panose="02020603050405020304" pitchFamily="18" charset="0"/>
              </a:rPr>
              <a:t>Статья </a:t>
            </a:r>
            <a:r>
              <a:rPr lang="ru-RU" b="1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3 ЗК РФ. </a:t>
            </a:r>
            <a:r>
              <a:rPr lang="ru-RU" b="1" dirty="0">
                <a:latin typeface="Arial" panose="020B0604020202020204" pitchFamily="34" charset="0"/>
                <a:ea typeface="Times New Roman" panose="02020603050405020304" pitchFamily="18" charset="0"/>
              </a:rPr>
              <a:t>Отношения, регулируемые земельным </a:t>
            </a:r>
            <a:r>
              <a:rPr lang="ru-RU" b="1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законодательством (извлечение)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spcAft>
                <a:spcPts val="0"/>
              </a:spcAft>
              <a:buNone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1. Земельное законодательство регулирует отношения по использованию и охране земель в Российской Федерации как основы жизни и деятельности народов, проживающих на соответствующей территории (земельные отношения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).</a:t>
            </a:r>
          </a:p>
          <a:p>
            <a:pPr indent="0" algn="just">
              <a:spcBef>
                <a:spcPts val="1200"/>
              </a:spcBef>
              <a:spcAft>
                <a:spcPts val="0"/>
              </a:spcAft>
              <a:buNone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3. Имущественные отношения по владению, пользованию и распоряжению земельными участками, а также по совершению сделок с ними регулируются гражданским законодательством, если иное не предусмотрено земельным, лесным, водным законодательством, законодательством о недрах, об охране окружающей среды, специальными федеральными законами.</a:t>
            </a:r>
          </a:p>
          <a:p>
            <a:pPr indent="342900" algn="just">
              <a:spcAft>
                <a:spcPts val="0"/>
              </a:spcAft>
            </a:pP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67948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Структура земельно-правовой нормы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b="1" dirty="0">
                <a:ea typeface="Calibri" panose="020F0502020204030204" pitchFamily="34" charset="0"/>
              </a:rPr>
              <a:t>Гипотеза </a:t>
            </a:r>
            <a:r>
              <a:rPr lang="ru-RU" sz="3200" b="1" dirty="0" smtClean="0">
                <a:ea typeface="Calibri" panose="020F0502020204030204" pitchFamily="34" charset="0"/>
              </a:rPr>
              <a:t> - </a:t>
            </a:r>
            <a:r>
              <a:rPr lang="ru-RU" sz="3200" dirty="0" smtClean="0">
                <a:ea typeface="Calibri" panose="020F0502020204030204" pitchFamily="34" charset="0"/>
              </a:rPr>
              <a:t> </a:t>
            </a:r>
            <a:r>
              <a:rPr lang="ru-RU" sz="3200" dirty="0">
                <a:ea typeface="Calibri" panose="020F0502020204030204" pitchFamily="34" charset="0"/>
              </a:rPr>
              <a:t>описание условий действия правовой </a:t>
            </a:r>
            <a:r>
              <a:rPr lang="ru-RU" sz="3200" dirty="0" smtClean="0">
                <a:ea typeface="Calibri" panose="020F0502020204030204" pitchFamily="34" charset="0"/>
              </a:rPr>
              <a:t>нормы</a:t>
            </a:r>
            <a:endParaRPr lang="ru-RU" sz="3200" dirty="0">
              <a:ea typeface="Calibri" panose="020F0502020204030204" pitchFamily="34" charset="0"/>
            </a:endParaRPr>
          </a:p>
          <a:p>
            <a:pPr algn="just"/>
            <a:r>
              <a:rPr lang="ru-RU" sz="3200" b="1" dirty="0" smtClean="0">
                <a:ea typeface="Calibri" panose="020F0502020204030204" pitchFamily="34" charset="0"/>
              </a:rPr>
              <a:t>Диспозиция </a:t>
            </a:r>
            <a:r>
              <a:rPr lang="ru-RU" sz="3200" dirty="0" smtClean="0">
                <a:ea typeface="Calibri" panose="020F0502020204030204" pitchFamily="34" charset="0"/>
              </a:rPr>
              <a:t> </a:t>
            </a:r>
            <a:r>
              <a:rPr lang="ru-RU" sz="3200" dirty="0">
                <a:ea typeface="Calibri" panose="020F0502020204030204" pitchFamily="34" charset="0"/>
              </a:rPr>
              <a:t>указывает, каким должно быть поведение людей (организаций, предприятий, учреждений) при наличии предусмотренных гипотезой фактических обстоятельств или условий. </a:t>
            </a:r>
            <a:endParaRPr lang="ru-RU" sz="3200" dirty="0" smtClean="0">
              <a:ea typeface="Calibri" panose="020F0502020204030204" pitchFamily="34" charset="0"/>
            </a:endParaRPr>
          </a:p>
          <a:p>
            <a:pPr algn="just"/>
            <a:r>
              <a:rPr lang="ru-RU" sz="3200" b="1" dirty="0" smtClean="0"/>
              <a:t>Санкция</a:t>
            </a:r>
            <a:r>
              <a:rPr lang="ru-RU" sz="3200" dirty="0" smtClean="0"/>
              <a:t> – мера ответственности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7330792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25500"/>
            <a:ext cx="10515600" cy="5727700"/>
          </a:xfrm>
        </p:spPr>
        <p:txBody>
          <a:bodyPr>
            <a:normAutofit fontScale="92500" lnSpcReduction="10000"/>
          </a:bodyPr>
          <a:lstStyle/>
          <a:p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</a:rPr>
              <a:t>Обязывающая 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(императивная) </a:t>
            </a:r>
            <a:r>
              <a:rPr lang="ru-RU" sz="36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норма</a:t>
            </a:r>
          </a:p>
          <a:p>
            <a:pPr marL="0" indent="0" algn="just">
              <a:buNone/>
            </a:pPr>
            <a:r>
              <a:rPr lang="ru-RU" sz="3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13 ЗК РФ обязывает всех владельцев земли осуществлять комплекс мероприятий по охране своих земель</a:t>
            </a:r>
            <a:r>
              <a:rPr lang="ru-RU" sz="3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360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</a:rPr>
              <a:t>Запрещающая </a:t>
            </a:r>
            <a:r>
              <a:rPr lang="ru-RU" sz="36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норма</a:t>
            </a:r>
          </a:p>
          <a:p>
            <a:pPr marL="0" indent="0" algn="just">
              <a:buNone/>
            </a:pPr>
            <a:r>
              <a:rPr lang="ru-RU" sz="3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14 ЗК РФ запрещает осуществлять производство и реализацию сельскохозяйственной продукции на землях, которые подверглись радиоактивному и химическому загрязнению</a:t>
            </a:r>
            <a:r>
              <a:rPr lang="ru-RU" sz="3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360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ru-RU" sz="36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Управомочивающая</a:t>
            </a:r>
            <a:r>
              <a:rPr lang="ru-RU" sz="36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</a:rPr>
              <a:t>(разрешающая) норма </a:t>
            </a:r>
          </a:p>
          <a:p>
            <a:pPr marL="0" indent="0">
              <a:buNone/>
            </a:pPr>
            <a:r>
              <a:rPr lang="ru-RU" sz="3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например, производить посевы и насаждения, сдавать угодья в аренду и т.д.).</a:t>
            </a:r>
            <a:endParaRPr lang="ru-RU" sz="3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4797422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4. Источники земельного права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964111"/>
          </a:xfrm>
        </p:spPr>
        <p:txBody>
          <a:bodyPr>
            <a:normAutofit/>
          </a:bodyPr>
          <a:lstStyle/>
          <a:p>
            <a:pPr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Источники права </a:t>
            </a: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-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внешняя форма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выражения правотворческой деятельности государства с помощью, которой воля законодателя становится обязательной для исполнения. </a:t>
            </a:r>
            <a:endParaRPr lang="ru-RU" dirty="0" smtClean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24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Источником земельного права 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является </a:t>
            </a:r>
            <a:r>
              <a:rPr lang="ru-RU" sz="24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нормативный правовой акт, 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принятый органом государственной власти или органом МСУ в пределах установленной для него компетенции, который устанавливает, изменяет или отменяет земельно-правовые нормы, представляющие собой юридически обязательную модель поведения участниками земельных отношений. </a:t>
            </a:r>
            <a:endParaRPr lang="ru-RU" sz="200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0" algn="just">
              <a:lnSpc>
                <a:spcPct val="150000"/>
              </a:lnSpc>
              <a:spcAft>
                <a:spcPts val="0"/>
              </a:spcAft>
              <a:buNone/>
            </a:pPr>
            <a:endParaRPr lang="ru-RU" sz="240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8379767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Конституция как источник земельного права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11300"/>
            <a:ext cx="10515600" cy="5054600"/>
          </a:xfrm>
        </p:spPr>
        <p:txBody>
          <a:bodyPr>
            <a:normAutofit fontScale="77500" lnSpcReduction="20000"/>
          </a:bodyPr>
          <a:lstStyle/>
          <a:p>
            <a:pPr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В совместном ведении Российской Федерации и ее субъектов, в частности, </a:t>
            </a:r>
            <a:r>
              <a:rPr lang="ru-RU" sz="31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находятся (ст.72 Конституции РФ):  </a:t>
            </a:r>
          </a:p>
          <a:p>
            <a:pPr marL="685800" indent="-457200" algn="just">
              <a:lnSpc>
                <a:spcPct val="150000"/>
              </a:lnSpc>
              <a:spcAft>
                <a:spcPts val="0"/>
              </a:spcAft>
              <a:buFontTx/>
              <a:buChar char="-"/>
            </a:pPr>
            <a:r>
              <a:rPr lang="ru-RU" sz="31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вопросы 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владения, пользования и распоряжения землей, недрами, водными и другими природными ресурсами (п. «в»); </a:t>
            </a:r>
          </a:p>
          <a:p>
            <a:pPr marL="685800" indent="-457200" algn="just">
              <a:lnSpc>
                <a:spcPct val="150000"/>
              </a:lnSpc>
              <a:spcAft>
                <a:spcPts val="0"/>
              </a:spcAft>
              <a:buFontTx/>
              <a:buChar char="-"/>
            </a:pPr>
            <a:r>
              <a:rPr lang="ru-RU" sz="31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разграничение 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государственной собственности, в том числе и на землю (п. «г»); </a:t>
            </a:r>
          </a:p>
          <a:p>
            <a:pPr marL="685800" indent="-457200" algn="just">
              <a:lnSpc>
                <a:spcPct val="150000"/>
              </a:lnSpc>
              <a:spcAft>
                <a:spcPts val="0"/>
              </a:spcAft>
              <a:buFontTx/>
              <a:buChar char="-"/>
            </a:pPr>
            <a:r>
              <a:rPr lang="ru-RU" sz="31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природопользование 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(в том числе землепользование), охрана окружающей среды и обеспечение экологической безопасности (п. «д»); </a:t>
            </a:r>
          </a:p>
          <a:p>
            <a:pPr marL="685800" indent="-457200" algn="just">
              <a:lnSpc>
                <a:spcPct val="150000"/>
              </a:lnSpc>
              <a:spcAft>
                <a:spcPts val="0"/>
              </a:spcAft>
              <a:buFontTx/>
              <a:buChar char="-"/>
            </a:pPr>
            <a:r>
              <a:rPr lang="ru-RU" sz="31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земельное </a:t>
            </a:r>
            <a:r>
              <a:rPr lang="ru-RU" sz="31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законодательство (п. «к»). </a:t>
            </a:r>
            <a:endParaRPr lang="ru-RU" sz="310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319374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066800"/>
            <a:ext cx="10515600" cy="623888"/>
          </a:xfrm>
        </p:spPr>
        <p:txBody>
          <a:bodyPr>
            <a:normAutofit fontScale="90000"/>
          </a:bodyPr>
          <a:lstStyle/>
          <a:p>
            <a:pPr marL="342900" lvl="0" indent="-342900" algn="ctr">
              <a:lnSpc>
                <a:spcPct val="150000"/>
              </a:lnSpc>
              <a:spcAft>
                <a:spcPts val="0"/>
              </a:spcAft>
            </a:pP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Понятие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 общие положения </a:t>
            </a: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 правоотношениях</a:t>
            </a:r>
            <a:r>
              <a:rPr lang="ru-RU" sz="3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3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Правоотношение - </a:t>
            </a:r>
            <a:r>
              <a:rPr lang="ru-RU" sz="3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связь между субъектами урегулированного правом общественного отношения, в процессе которой у них возникают права и обязанности.</a:t>
            </a:r>
            <a:endParaRPr lang="ru-RU" sz="3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280374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Часть 1 ст. 9 Конституции </a:t>
            </a:r>
            <a:r>
              <a:rPr lang="ru-RU" sz="32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РФ:</a:t>
            </a:r>
          </a:p>
          <a:p>
            <a:pPr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32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«Земля 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и другие природные ресурсы используются и охраняются в РФ как основа жизни и деятельности народов, проживающих на соответствующей </a:t>
            </a:r>
            <a:r>
              <a:rPr lang="ru-RU" sz="32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территории»</a:t>
            </a:r>
            <a:endParaRPr lang="ru-RU" sz="320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48860819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>
                <a:ea typeface="Calibri" panose="020F0502020204030204" pitchFamily="34" charset="0"/>
              </a:rPr>
              <a:t>ст. 36 Конституции </a:t>
            </a:r>
            <a:r>
              <a:rPr lang="ru-RU" dirty="0" smtClean="0">
                <a:ea typeface="Calibri" panose="020F0502020204030204" pitchFamily="34" charset="0"/>
              </a:rPr>
              <a:t>РФ:</a:t>
            </a:r>
          </a:p>
          <a:p>
            <a:pPr marL="0" indent="0" algn="just">
              <a:buNone/>
            </a:pPr>
            <a:r>
              <a:rPr lang="ru-RU" dirty="0" smtClean="0">
                <a:ea typeface="Calibri" panose="020F0502020204030204" pitchFamily="34" charset="0"/>
              </a:rPr>
              <a:t> </a:t>
            </a:r>
            <a:r>
              <a:rPr lang="ru-RU" sz="3600" dirty="0" smtClean="0">
                <a:ea typeface="Calibri" panose="020F0502020204030204" pitchFamily="34" charset="0"/>
              </a:rPr>
              <a:t>«Собственники </a:t>
            </a:r>
            <a:r>
              <a:rPr lang="ru-RU" sz="3600" dirty="0">
                <a:ea typeface="Calibri" panose="020F0502020204030204" pitchFamily="34" charset="0"/>
              </a:rPr>
              <a:t>владеют, пользуются и распоряжаются землей свободно, если это не наносит ущерба окружающей среде и не нарушает прав и законных интересов иных </a:t>
            </a:r>
            <a:r>
              <a:rPr lang="ru-RU" sz="3600" dirty="0" smtClean="0">
                <a:ea typeface="Calibri" panose="020F0502020204030204" pitchFamily="34" charset="0"/>
              </a:rPr>
              <a:t>лиц» 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8773400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Иные нормативно-правовые акты как источники земельного права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sz="4000" dirty="0" smtClean="0"/>
              <a:t>Федеральные законы</a:t>
            </a:r>
          </a:p>
          <a:p>
            <a:pPr algn="just"/>
            <a:r>
              <a:rPr lang="ru-RU" sz="4000" dirty="0" smtClean="0"/>
              <a:t>Законы субъектов РФ</a:t>
            </a:r>
          </a:p>
          <a:p>
            <a:pPr algn="just"/>
            <a:r>
              <a:rPr lang="ru-RU" sz="4000" dirty="0" smtClean="0"/>
              <a:t>Указы Президента РФ</a:t>
            </a:r>
          </a:p>
          <a:p>
            <a:pPr algn="just"/>
            <a:r>
              <a:rPr lang="ru-RU" sz="4000" dirty="0" smtClean="0"/>
              <a:t>Постановления Правительства РФ</a:t>
            </a:r>
          </a:p>
          <a:p>
            <a:pPr algn="just"/>
            <a:r>
              <a:rPr lang="ru-RU" sz="4000" dirty="0" smtClean="0"/>
              <a:t>Ведомственные нормативно-правовые акты</a:t>
            </a: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8791220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95275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38200"/>
            <a:ext cx="10515600" cy="5702300"/>
          </a:xfrm>
        </p:spPr>
        <p:txBody>
          <a:bodyPr>
            <a:normAutofit fontScale="25000" lnSpcReduction="20000"/>
          </a:bodyPr>
          <a:lstStyle/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9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18.06.2001 N 78-ФЗ</a:t>
            </a:r>
            <a:r>
              <a:rPr lang="ru-RU" sz="9600" dirty="0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9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(ред. от 31.12.2017)</a:t>
            </a:r>
            <a:r>
              <a:rPr lang="ru-RU" sz="9600" dirty="0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9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"О землеустройстве"</a:t>
            </a:r>
            <a:endParaRPr lang="ru-RU" sz="9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9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Земельный кодекс Российской Федерации" от 25.10.2001 N 136-ФЗ</a:t>
            </a:r>
            <a:r>
              <a:rPr lang="ru-RU" sz="9600" dirty="0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9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(ред. от 25.12.2018)</a:t>
            </a:r>
            <a:r>
              <a:rPr lang="ru-RU" sz="9600" dirty="0"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9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(с изм. и доп., вступ. в силу с 01.01.2019)</a:t>
            </a:r>
            <a:endParaRPr lang="ru-RU" sz="9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9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24.07.2007 N 221-ФЗ (ред. от 03.08.2018) "О кадастровой деятельности" (с изм. и доп., вступ. в силу с 01.01.2019)</a:t>
            </a:r>
            <a:endParaRPr lang="ru-RU" sz="9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9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13.07.2015 N 218-ФЗ (ред. от 25.12.2018) "О государственной регистрации недвижимости"  (с изм. и доп., вступ. в силу с 01.01.2019)</a:t>
            </a:r>
            <a:endParaRPr lang="ru-RU" sz="9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9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Гражданский кодекс Российской Федерации (часть первая)  от 30.11.1994 N 51-ФЗ (ред. от 03.08.2018) (с изм. и доп., вступ. в силу с 01.01.2019)</a:t>
            </a:r>
            <a:endParaRPr lang="ru-RU" sz="9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36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9756352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Основания правоотношений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4400" b="1" dirty="0" smtClean="0">
                <a:ea typeface="Calibri" panose="020F0502020204030204" pitchFamily="34" charset="0"/>
              </a:rPr>
              <a:t>Юридические </a:t>
            </a:r>
            <a:r>
              <a:rPr lang="ru-RU" sz="4400" b="1" dirty="0">
                <a:ea typeface="Calibri" panose="020F0502020204030204" pitchFamily="34" charset="0"/>
              </a:rPr>
              <a:t>факты - </a:t>
            </a:r>
            <a:r>
              <a:rPr lang="ru-RU" sz="4400" dirty="0">
                <a:ea typeface="Calibri" panose="020F0502020204030204" pitchFamily="34" charset="0"/>
              </a:rPr>
              <a:t>это </a:t>
            </a:r>
            <a:r>
              <a:rPr lang="ru-RU" sz="4400" dirty="0" smtClean="0">
                <a:ea typeface="Calibri" panose="020F0502020204030204" pitchFamily="34" charset="0"/>
              </a:rPr>
              <a:t>обстоятельства </a:t>
            </a:r>
            <a:r>
              <a:rPr lang="ru-RU" sz="4400" dirty="0">
                <a:ea typeface="Calibri" panose="020F0502020204030204" pitchFamily="34" charset="0"/>
              </a:rPr>
              <a:t>жизни, с которыми закон связывает возникновение, изменение и прекращение правоотношений. В зависимости от способов регулирования 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10008364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Элементы правоотношения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ea typeface="Calibri" panose="020F0502020204030204" pitchFamily="34" charset="0"/>
                <a:cs typeface="Times New Roman" panose="02020603050405020304" pitchFamily="18" charset="0"/>
              </a:rPr>
              <a:t>субъекты правоотношения</a:t>
            </a:r>
            <a:r>
              <a:rPr lang="ru-RU" dirty="0">
                <a:ea typeface="Calibri" panose="020F0502020204030204" pitchFamily="34" charset="0"/>
                <a:cs typeface="Times New Roman" panose="02020603050405020304" pitchFamily="18" charset="0"/>
              </a:rPr>
              <a:t> (субъективный состав), т.е. лица, участвующие в правоотношении;</a:t>
            </a:r>
            <a:endParaRPr lang="ru-RU" sz="2000" dirty="0" smtClean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объект </a:t>
            </a:r>
            <a:r>
              <a:rPr lang="ru-RU" b="1" dirty="0">
                <a:ea typeface="Calibri" panose="020F0502020204030204" pitchFamily="34" charset="0"/>
                <a:cs typeface="Times New Roman" panose="02020603050405020304" pitchFamily="18" charset="0"/>
              </a:rPr>
              <a:t>правоотношения</a:t>
            </a:r>
            <a:r>
              <a:rPr lang="ru-RU" dirty="0">
                <a:ea typeface="Calibri" panose="020F0502020204030204" pitchFamily="34" charset="0"/>
                <a:cs typeface="Times New Roman" panose="02020603050405020304" pitchFamily="18" charset="0"/>
              </a:rPr>
              <a:t>, т.е. то, по поводу чего возникают правоотношения;</a:t>
            </a:r>
            <a:endParaRPr lang="ru-RU" sz="2000" dirty="0" smtClean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содержание </a:t>
            </a:r>
            <a:r>
              <a:rPr lang="ru-RU" b="1" dirty="0">
                <a:ea typeface="Calibri" panose="020F0502020204030204" pitchFamily="34" charset="0"/>
                <a:cs typeface="Times New Roman" panose="02020603050405020304" pitchFamily="18" charset="0"/>
              </a:rPr>
              <a:t>правоотношения</a:t>
            </a:r>
            <a:r>
              <a:rPr lang="ru-RU" dirty="0">
                <a:ea typeface="Calibri" panose="020F0502020204030204" pitchFamily="34" charset="0"/>
                <a:cs typeface="Times New Roman" panose="02020603050405020304" pitchFamily="18" charset="0"/>
              </a:rPr>
              <a:t>, т.е. конкретные (субъективные) права и обязанности участников (субъектов) правоотношений.</a:t>
            </a:r>
            <a:endParaRPr lang="ru-RU" sz="2000" dirty="0" smtClean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098417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just"/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</a:rPr>
              <a:t>Норма права 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- правило, которым следует руководствоваться в процессе решения вопросов, по поводу которых возникло отношение. 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666999"/>
            <a:ext cx="10515600" cy="3509963"/>
          </a:xfrm>
        </p:spPr>
        <p:txBody>
          <a:bodyPr>
            <a:normAutofit/>
          </a:bodyPr>
          <a:lstStyle/>
          <a:p>
            <a:r>
              <a:rPr lang="ru-RU" sz="4000" dirty="0" smtClean="0"/>
              <a:t>Императивные (обязывающие)</a:t>
            </a:r>
          </a:p>
          <a:p>
            <a:r>
              <a:rPr lang="ru-RU" sz="4000" dirty="0" smtClean="0"/>
              <a:t>Запрещающие</a:t>
            </a:r>
          </a:p>
          <a:p>
            <a:r>
              <a:rPr lang="ru-RU" sz="4000" dirty="0" smtClean="0"/>
              <a:t>Диспозитивные (</a:t>
            </a:r>
            <a:r>
              <a:rPr lang="ru-RU" sz="4000" dirty="0" err="1" smtClean="0"/>
              <a:t>управомочивающие</a:t>
            </a:r>
            <a:r>
              <a:rPr lang="ru-RU" sz="4000" dirty="0" smtClean="0"/>
              <a:t>)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9405328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Субъекты земельных правоотношений (ст.5 ЗК РФ)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граждане</a:t>
            </a:r>
          </a:p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юридические лица</a:t>
            </a:r>
          </a:p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Российская Федерация</a:t>
            </a:r>
          </a:p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субъекты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Российской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Федерации</a:t>
            </a:r>
          </a:p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муниципальные образования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610540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787400"/>
            <a:ext cx="10515600" cy="903288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ru-RU" sz="3600" b="1" dirty="0">
                <a:ea typeface="Calibri" panose="020F0502020204030204" pitchFamily="34" charset="0"/>
                <a:cs typeface="Times New Roman" panose="02020603050405020304" pitchFamily="18" charset="0"/>
              </a:rPr>
              <a:t>По объему и содержанию прав и обязанностей участники земельных отношений делятся на:</a:t>
            </a:r>
            <a:r>
              <a:rPr lang="ru-RU" sz="3600" b="1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3600" b="1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64075"/>
          </a:xfrm>
        </p:spPr>
        <p:txBody>
          <a:bodyPr/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b="1" dirty="0">
                <a:ea typeface="Calibri" panose="020F0502020204030204" pitchFamily="34" charset="0"/>
                <a:cs typeface="Times New Roman" panose="02020603050405020304" pitchFamily="18" charset="0"/>
              </a:rPr>
              <a:t>собственников </a:t>
            </a:r>
            <a:r>
              <a:rPr lang="ru-RU" dirty="0">
                <a:ea typeface="Calibri" panose="020F0502020204030204" pitchFamily="34" charset="0"/>
                <a:cs typeface="Times New Roman" panose="02020603050405020304" pitchFamily="18" charset="0"/>
              </a:rPr>
              <a:t>земельных участков, т.е. лиц, имеющих земельные участки на праве собственности;</a:t>
            </a:r>
            <a:endParaRPr lang="ru-RU" sz="2000" dirty="0" smtClean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b="1" dirty="0">
                <a:ea typeface="Calibri" panose="020F0502020204030204" pitchFamily="34" charset="0"/>
                <a:cs typeface="Times New Roman" panose="02020603050405020304" pitchFamily="18" charset="0"/>
              </a:rPr>
              <a:t>вторичных землепользователей </a:t>
            </a:r>
            <a:r>
              <a:rPr lang="ru-RU" dirty="0">
                <a:ea typeface="Calibri" panose="020F0502020204030204" pitchFamily="34" charset="0"/>
                <a:cs typeface="Times New Roman" panose="02020603050405020304" pitchFamily="18" charset="0"/>
              </a:rPr>
              <a:t>- лиц, владеющих и пользующихся земельными участками на праве постоянного (бессрочного) или срочного пользования, не являясь их собственниками.</a:t>
            </a:r>
            <a:endParaRPr lang="ru-RU" sz="2000" dirty="0" smtClean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305469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Землепользователи: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422400"/>
            <a:ext cx="10515600" cy="5054600"/>
          </a:xfrm>
        </p:spPr>
        <p:txBody>
          <a:bodyPr/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землевладельцы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лица, имеющие земельные участки на праве пожизненного наследуемого владения;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арендаторы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лица, владеющие и пользующиеся земельными участками по договору аренды или договору субаренды;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обладатели сервитута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лица, имеющие право ограниченного пользования чужими земельными участками (сервитутами).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156196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ea typeface="Calibri" panose="020F0502020204030204" pitchFamily="34" charset="0"/>
              </a:rPr>
              <a:t>Объекты земельных правоотношений (ст. 6 ЗК РФ)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4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земля </a:t>
            </a:r>
            <a:r>
              <a:rPr lang="ru-RU" sz="4000" dirty="0">
                <a:ea typeface="Calibri" panose="020F0502020204030204" pitchFamily="34" charset="0"/>
                <a:cs typeface="Times New Roman" panose="02020603050405020304" pitchFamily="18" charset="0"/>
              </a:rPr>
              <a:t>как природный объект и природный ресурс;</a:t>
            </a:r>
            <a:endParaRPr lang="ru-RU" sz="4000" dirty="0" smtClean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4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земельные </a:t>
            </a:r>
            <a:r>
              <a:rPr lang="ru-RU" sz="4000" dirty="0">
                <a:ea typeface="Calibri" panose="020F0502020204030204" pitchFamily="34" charset="0"/>
                <a:cs typeface="Times New Roman" panose="02020603050405020304" pitchFamily="18" charset="0"/>
              </a:rPr>
              <a:t>участки;</a:t>
            </a:r>
            <a:endParaRPr lang="ru-RU" sz="4000" dirty="0" smtClean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4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части </a:t>
            </a:r>
            <a:r>
              <a:rPr lang="ru-RU" sz="4000" dirty="0">
                <a:ea typeface="Calibri" panose="020F0502020204030204" pitchFamily="34" charset="0"/>
                <a:cs typeface="Times New Roman" panose="02020603050405020304" pitchFamily="18" charset="0"/>
              </a:rPr>
              <a:t>земельных </a:t>
            </a:r>
            <a:r>
              <a:rPr lang="ru-RU" sz="4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участков</a:t>
            </a:r>
            <a:endParaRPr lang="ru-RU" sz="4000" dirty="0" smtClean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1902877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</TotalTime>
  <Words>1081</Words>
  <Application>Microsoft Office PowerPoint</Application>
  <PresentationFormat>Широкоэкранный</PresentationFormat>
  <Paragraphs>93</Paragraphs>
  <Slides>23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9" baseType="lpstr">
      <vt:lpstr>Arial</vt:lpstr>
      <vt:lpstr>Calibri</vt:lpstr>
      <vt:lpstr>Calibri Light</vt:lpstr>
      <vt:lpstr>Times New Roman</vt:lpstr>
      <vt:lpstr>Verdana</vt:lpstr>
      <vt:lpstr>Тема Office</vt:lpstr>
      <vt:lpstr> Лекция 2. ЗЕМЕЛЬНЫЕ ПРАВООТНОШЕНИЯ</vt:lpstr>
      <vt:lpstr>1. Понятие и общие положения о правоотношениях </vt:lpstr>
      <vt:lpstr>Основания правоотношений</vt:lpstr>
      <vt:lpstr>Элементы правоотношения</vt:lpstr>
      <vt:lpstr>Норма права - правило, которым следует руководствоваться в процессе решения вопросов, по поводу которых возникло отношение. </vt:lpstr>
      <vt:lpstr>Субъекты земельных правоотношений (ст.5 ЗК РФ)</vt:lpstr>
      <vt:lpstr>По объему и содержанию прав и обязанностей участники земельных отношений делятся на: </vt:lpstr>
      <vt:lpstr>Землепользователи:</vt:lpstr>
      <vt:lpstr>Объекты земельных правоотношений (ст. 6 ЗК РФ)</vt:lpstr>
      <vt:lpstr>Земельный участок</vt:lpstr>
      <vt:lpstr>Земельный участок:</vt:lpstr>
      <vt:lpstr>Презентация PowerPoint</vt:lpstr>
      <vt:lpstr>2. Классификация земельных правоотношений </vt:lpstr>
      <vt:lpstr>Презентация PowerPoint</vt:lpstr>
      <vt:lpstr>Презентация PowerPoint</vt:lpstr>
      <vt:lpstr>Структура земельно-правовой нормы</vt:lpstr>
      <vt:lpstr>Презентация PowerPoint</vt:lpstr>
      <vt:lpstr>4. Источники земельного права</vt:lpstr>
      <vt:lpstr>Конституция как источник земельного права</vt:lpstr>
      <vt:lpstr>Презентация PowerPoint</vt:lpstr>
      <vt:lpstr>Презентация PowerPoint</vt:lpstr>
      <vt:lpstr>Иные нормативно-правовые акты как источники земельного права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2. ЗЕМЕЛЬНЫЕ ПРАВООТНОШЕНИЯ</dc:title>
  <dc:creator>admin</dc:creator>
  <cp:lastModifiedBy>admin</cp:lastModifiedBy>
  <cp:revision>15</cp:revision>
  <dcterms:created xsi:type="dcterms:W3CDTF">2018-09-11T05:13:21Z</dcterms:created>
  <dcterms:modified xsi:type="dcterms:W3CDTF">2019-02-14T10:50:46Z</dcterms:modified>
</cp:coreProperties>
</file>